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3" r:id="rId1"/>
  </p:sldMasterIdLst>
  <p:notesMasterIdLst>
    <p:notesMasterId r:id="rId14"/>
  </p:notesMasterIdLst>
  <p:sldIdLst>
    <p:sldId id="263" r:id="rId2"/>
    <p:sldId id="292" r:id="rId3"/>
    <p:sldId id="293" r:id="rId4"/>
    <p:sldId id="289" r:id="rId5"/>
    <p:sldId id="291" r:id="rId6"/>
    <p:sldId id="266" r:id="rId7"/>
    <p:sldId id="294" r:id="rId8"/>
    <p:sldId id="295" r:id="rId9"/>
    <p:sldId id="296" r:id="rId10"/>
    <p:sldId id="297" r:id="rId11"/>
    <p:sldId id="298" r:id="rId12"/>
    <p:sldId id="29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E3FDE45-AF77-4B5C-9715-49D594BDF05E}" styleName="Estilo claro 1 - Acento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B4B98B0-60AC-42C2-AFA5-B58CD77FA1E5}" styleName="Estilo claro 1 - Acento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7AC3CCA-C797-4891-BE02-D94E43425B78}" styleName="Estilo medio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505E3EF-67EA-436B-97B2-0124C06EBD24}" styleName="Estilo medio 4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176"/>
    <p:restoredTop sz="86432"/>
  </p:normalViewPr>
  <p:slideViewPr>
    <p:cSldViewPr snapToGrid="0" snapToObjects="1">
      <p:cViewPr varScale="1">
        <p:scale>
          <a:sx n="88" d="100"/>
          <a:sy n="88" d="100"/>
        </p:scale>
        <p:origin x="1744" y="176"/>
      </p:cViewPr>
      <p:guideLst>
        <p:guide orient="horz" pos="2160"/>
        <p:guide pos="3840"/>
      </p:guideLst>
    </p:cSldViewPr>
  </p:slideViewPr>
  <p:outlineViewPr>
    <p:cViewPr>
      <p:scale>
        <a:sx n="33" d="100"/>
        <a:sy n="33" d="100"/>
      </p:scale>
      <p:origin x="0" y="0"/>
    </p:cViewPr>
  </p:outlineViewPr>
  <p:notesTextViewPr>
    <p:cViewPr>
      <p:scale>
        <a:sx n="30" d="100"/>
        <a:sy n="3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g>
</file>

<file path=ppt/media/image11.png>
</file>

<file path=ppt/media/image12.jpeg>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DF8C19-654F-6B45-9F98-603F745DD4C3}" type="datetimeFigureOut">
              <a:rPr lang="es-ES" smtClean="0"/>
              <a:t>1/5/19</a:t>
            </a:fld>
            <a:endParaRPr lang="es-ES" dirty="0"/>
          </a:p>
        </p:txBody>
      </p:sp>
      <p:sp>
        <p:nvSpPr>
          <p:cNvPr id="4" name="Marcador de imagen d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Marcador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6" name="Marcador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dirty="0"/>
          </a:p>
        </p:txBody>
      </p:sp>
      <p:sp>
        <p:nvSpPr>
          <p:cNvPr id="7" name="Marcador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A959D3-3782-034D-8BD4-E73E5D322366}" type="slidenum">
              <a:rPr lang="es-ES" smtClean="0"/>
              <a:t>‹Nº›</a:t>
            </a:fld>
            <a:endParaRPr lang="es-ES" dirty="0"/>
          </a:p>
        </p:txBody>
      </p:sp>
    </p:spTree>
    <p:extLst>
      <p:ext uri="{BB962C8B-B14F-4D97-AF65-F5344CB8AC3E}">
        <p14:creationId xmlns:p14="http://schemas.microsoft.com/office/powerpoint/2010/main" val="295808305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A5A959D3-3782-034D-8BD4-E73E5D322366}" type="slidenum">
              <a:rPr lang="es-ES" smtClean="0"/>
              <a:t>1</a:t>
            </a:fld>
            <a:endParaRPr lang="es-ES"/>
          </a:p>
        </p:txBody>
      </p:sp>
    </p:spTree>
    <p:extLst>
      <p:ext uri="{BB962C8B-B14F-4D97-AF65-F5344CB8AC3E}">
        <p14:creationId xmlns:p14="http://schemas.microsoft.com/office/powerpoint/2010/main" val="642020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A5A959D3-3782-034D-8BD4-E73E5D322366}" type="slidenum">
              <a:rPr lang="es-ES" smtClean="0"/>
              <a:t>2</a:t>
            </a:fld>
            <a:endParaRPr lang="es-ES"/>
          </a:p>
        </p:txBody>
      </p:sp>
    </p:spTree>
    <p:extLst>
      <p:ext uri="{BB962C8B-B14F-4D97-AF65-F5344CB8AC3E}">
        <p14:creationId xmlns:p14="http://schemas.microsoft.com/office/powerpoint/2010/main" val="4240955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5A959D3-3782-034D-8BD4-E73E5D322366}" type="slidenum">
              <a:rPr kumimoji="0" lang="es-E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s-E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24550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5"/>
          </p:nvPr>
        </p:nvSpPr>
        <p:spPr/>
        <p:txBody>
          <a:bodyPr/>
          <a:lstStyle/>
          <a:p>
            <a:fld id="{A5A959D3-3782-034D-8BD4-E73E5D322366}" type="slidenum">
              <a:rPr lang="es-ES" smtClean="0"/>
              <a:t>6</a:t>
            </a:fld>
            <a:endParaRPr lang="es-ES" dirty="0"/>
          </a:p>
        </p:txBody>
      </p:sp>
    </p:spTree>
    <p:extLst>
      <p:ext uri="{BB962C8B-B14F-4D97-AF65-F5344CB8AC3E}">
        <p14:creationId xmlns:p14="http://schemas.microsoft.com/office/powerpoint/2010/main" val="13372243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_tradnl"/>
              <a:t>Clic para editar título</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a:t>Haga clic para modificar el estilo de subtítulo del patrón</a:t>
            </a:r>
          </a:p>
        </p:txBody>
      </p:sp>
      <p:sp>
        <p:nvSpPr>
          <p:cNvPr id="4" name="Marcador de fecha 3"/>
          <p:cNvSpPr>
            <a:spLocks noGrp="1"/>
          </p:cNvSpPr>
          <p:nvPr>
            <p:ph type="dt" sz="half" idx="10"/>
          </p:nvPr>
        </p:nvSpPr>
        <p:spPr/>
        <p:txBody>
          <a:bodyPr/>
          <a:lstStyle/>
          <a:p>
            <a:fld id="{B61BEF0D-F0BB-DE4B-95CE-6DB70DBA9567}" type="datetimeFigureOut">
              <a:rPr lang="en-US" smtClean="0"/>
              <a:pPr/>
              <a:t>5/1/19</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82656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B61BEF0D-F0BB-DE4B-95CE-6DB70DBA9567}" type="datetimeFigureOut">
              <a:rPr lang="en-US" smtClean="0"/>
              <a:pPr/>
              <a:t>5/1/19</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090641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_tradnl"/>
              <a:t>Clic para editar título</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B61BEF0D-F0BB-DE4B-95CE-6DB70DBA9567}" type="datetimeFigureOut">
              <a:rPr lang="en-US" smtClean="0"/>
              <a:pPr/>
              <a:t>5/1/19</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643687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idx="1"/>
          </p:nvPr>
        </p:nvSpPr>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B61BEF0D-F0BB-DE4B-95CE-6DB70DBA9567}" type="datetimeFigureOut">
              <a:rPr lang="en-US" smtClean="0"/>
              <a:pPr/>
              <a:t>5/1/19</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9533653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B61BEF0D-F0BB-DE4B-95CE-6DB70DBA9567}" type="datetimeFigureOut">
              <a:rPr lang="en-US" smtClean="0"/>
              <a:pPr/>
              <a:t>5/1/19</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6283375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sz="half" idx="1"/>
          </p:nvPr>
        </p:nvSpPr>
        <p:spPr>
          <a:xfrm>
            <a:off x="838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fecha 4"/>
          <p:cNvSpPr>
            <a:spLocks noGrp="1"/>
          </p:cNvSpPr>
          <p:nvPr>
            <p:ph type="dt" sz="half" idx="10"/>
          </p:nvPr>
        </p:nvSpPr>
        <p:spPr/>
        <p:txBody>
          <a:bodyPr/>
          <a:lstStyle/>
          <a:p>
            <a:fld id="{B61BEF0D-F0BB-DE4B-95CE-6DB70DBA9567}" type="datetimeFigureOut">
              <a:rPr lang="en-US" smtClean="0"/>
              <a:pPr/>
              <a:t>5/1/19</a:t>
            </a:fld>
            <a:endParaRPr lang="en-US" dirty="0"/>
          </a:p>
        </p:txBody>
      </p:sp>
      <p:sp>
        <p:nvSpPr>
          <p:cNvPr id="6" name="Marcador de pie de página 5"/>
          <p:cNvSpPr>
            <a:spLocks noGrp="1"/>
          </p:cNvSpPr>
          <p:nvPr>
            <p:ph type="ftr" sz="quarter" idx="11"/>
          </p:nvPr>
        </p:nvSpPr>
        <p:spPr/>
        <p:txBody>
          <a:bodyPr/>
          <a:lstStyle/>
          <a:p>
            <a:endParaRPr lang="en-US" dirty="0"/>
          </a:p>
        </p:txBody>
      </p:sp>
      <p:sp>
        <p:nvSpPr>
          <p:cNvPr id="7" name="Marcador de número de diapositiva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084517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_tradnl"/>
              <a:t>Clic para editar título</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7" name="Marcador de fecha 6"/>
          <p:cNvSpPr>
            <a:spLocks noGrp="1"/>
          </p:cNvSpPr>
          <p:nvPr>
            <p:ph type="dt" sz="half" idx="10"/>
          </p:nvPr>
        </p:nvSpPr>
        <p:spPr/>
        <p:txBody>
          <a:bodyPr/>
          <a:lstStyle/>
          <a:p>
            <a:fld id="{B61BEF0D-F0BB-DE4B-95CE-6DB70DBA9567}" type="datetimeFigureOut">
              <a:rPr lang="en-US" smtClean="0"/>
              <a:pPr/>
              <a:t>5/1/19</a:t>
            </a:fld>
            <a:endParaRPr lang="en-US" dirty="0"/>
          </a:p>
        </p:txBody>
      </p:sp>
      <p:sp>
        <p:nvSpPr>
          <p:cNvPr id="8" name="Marcador de pie de página 7"/>
          <p:cNvSpPr>
            <a:spLocks noGrp="1"/>
          </p:cNvSpPr>
          <p:nvPr>
            <p:ph type="ftr" sz="quarter" idx="11"/>
          </p:nvPr>
        </p:nvSpPr>
        <p:spPr/>
        <p:txBody>
          <a:bodyPr/>
          <a:lstStyle/>
          <a:p>
            <a:endParaRPr lang="en-US" dirty="0"/>
          </a:p>
        </p:txBody>
      </p:sp>
      <p:sp>
        <p:nvSpPr>
          <p:cNvPr id="9" name="Marcador de número de diapositiva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440615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fecha 2"/>
          <p:cNvSpPr>
            <a:spLocks noGrp="1"/>
          </p:cNvSpPr>
          <p:nvPr>
            <p:ph type="dt" sz="half" idx="10"/>
          </p:nvPr>
        </p:nvSpPr>
        <p:spPr/>
        <p:txBody>
          <a:bodyPr/>
          <a:lstStyle/>
          <a:p>
            <a:fld id="{B61BEF0D-F0BB-DE4B-95CE-6DB70DBA9567}" type="datetimeFigureOut">
              <a:rPr lang="en-US" smtClean="0"/>
              <a:pPr/>
              <a:t>5/1/19</a:t>
            </a:fld>
            <a:endParaRPr lang="en-US" dirty="0"/>
          </a:p>
        </p:txBody>
      </p:sp>
      <p:sp>
        <p:nvSpPr>
          <p:cNvPr id="4" name="Marcador de pie de página 3"/>
          <p:cNvSpPr>
            <a:spLocks noGrp="1"/>
          </p:cNvSpPr>
          <p:nvPr>
            <p:ph type="ftr" sz="quarter" idx="11"/>
          </p:nvPr>
        </p:nvSpPr>
        <p:spPr/>
        <p:txBody>
          <a:bodyPr/>
          <a:lstStyle/>
          <a:p>
            <a:endParaRPr lang="en-US" dirty="0"/>
          </a:p>
        </p:txBody>
      </p:sp>
      <p:sp>
        <p:nvSpPr>
          <p:cNvPr id="5" name="Marcador de número de diapositiva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900740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B61BEF0D-F0BB-DE4B-95CE-6DB70DBA9567}" type="datetimeFigureOut">
              <a:rPr lang="en-US" smtClean="0"/>
              <a:pPr/>
              <a:t>5/1/19</a:t>
            </a:fld>
            <a:endParaRPr lang="en-US" dirty="0"/>
          </a:p>
        </p:txBody>
      </p:sp>
      <p:sp>
        <p:nvSpPr>
          <p:cNvPr id="3" name="Marcador de pie de página 2"/>
          <p:cNvSpPr>
            <a:spLocks noGrp="1"/>
          </p:cNvSpPr>
          <p:nvPr>
            <p:ph type="ftr" sz="quarter" idx="11"/>
          </p:nvPr>
        </p:nvSpPr>
        <p:spPr/>
        <p:txBody>
          <a:bodyPr/>
          <a:lstStyle/>
          <a:p>
            <a:endParaRPr lang="en-US" dirty="0"/>
          </a:p>
        </p:txBody>
      </p:sp>
      <p:sp>
        <p:nvSpPr>
          <p:cNvPr id="4" name="Marcador de número de diapositiva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36666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a:t>Clic para editar título</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B61BEF0D-F0BB-DE4B-95CE-6DB70DBA9567}" type="datetimeFigureOut">
              <a:rPr lang="en-US" smtClean="0"/>
              <a:pPr/>
              <a:t>5/1/19</a:t>
            </a:fld>
            <a:endParaRPr lang="en-US" dirty="0"/>
          </a:p>
        </p:txBody>
      </p:sp>
      <p:sp>
        <p:nvSpPr>
          <p:cNvPr id="6" name="Marcador de pie de página 5"/>
          <p:cNvSpPr>
            <a:spLocks noGrp="1"/>
          </p:cNvSpPr>
          <p:nvPr>
            <p:ph type="ftr" sz="quarter" idx="11"/>
          </p:nvPr>
        </p:nvSpPr>
        <p:spPr/>
        <p:txBody>
          <a:bodyPr/>
          <a:lstStyle/>
          <a:p>
            <a:endParaRPr lang="en-US" dirty="0"/>
          </a:p>
        </p:txBody>
      </p:sp>
      <p:sp>
        <p:nvSpPr>
          <p:cNvPr id="7" name="Marcador de número de diapositiva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091464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a:t>Clic para editar título</a:t>
            </a:r>
          </a:p>
        </p:txBody>
      </p:sp>
      <p:sp>
        <p:nvSpPr>
          <p:cNvPr id="3" name="Marcador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dirty="0"/>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B61BEF0D-F0BB-DE4B-95CE-6DB70DBA9567}" type="datetimeFigureOut">
              <a:rPr lang="en-US" smtClean="0"/>
              <a:pPr/>
              <a:t>5/1/19</a:t>
            </a:fld>
            <a:endParaRPr lang="en-US" dirty="0"/>
          </a:p>
        </p:txBody>
      </p:sp>
      <p:sp>
        <p:nvSpPr>
          <p:cNvPr id="6" name="Marcador de pie de página 5"/>
          <p:cNvSpPr>
            <a:spLocks noGrp="1"/>
          </p:cNvSpPr>
          <p:nvPr>
            <p:ph type="ftr" sz="quarter" idx="11"/>
          </p:nvPr>
        </p:nvSpPr>
        <p:spPr/>
        <p:txBody>
          <a:bodyPr/>
          <a:lstStyle/>
          <a:p>
            <a:endParaRPr lang="en-US" dirty="0"/>
          </a:p>
        </p:txBody>
      </p:sp>
      <p:sp>
        <p:nvSpPr>
          <p:cNvPr id="7" name="Marcador de número de diapositiva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2259206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_tradnl"/>
              <a:t>Clic para editar título</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5/1/19</a:t>
            </a:fld>
            <a:endParaRPr lang="en-US" dirty="0"/>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6435167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7" Type="http://schemas.openxmlformats.org/officeDocument/2006/relationships/image" Target="../media/image9.tif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3308279"/>
          </a:xfrm>
          <a:prstGeom prst="rect">
            <a:avLst/>
          </a:prstGeom>
        </p:spPr>
      </p:pic>
      <p:sp>
        <p:nvSpPr>
          <p:cNvPr id="2" name="Título 1"/>
          <p:cNvSpPr>
            <a:spLocks noGrp="1"/>
          </p:cNvSpPr>
          <p:nvPr>
            <p:ph type="ctrTitle"/>
          </p:nvPr>
        </p:nvSpPr>
        <p:spPr>
          <a:xfrm>
            <a:off x="301137" y="2692650"/>
            <a:ext cx="8565897" cy="1611647"/>
          </a:xfrm>
        </p:spPr>
        <p:txBody>
          <a:bodyPr>
            <a:normAutofit/>
          </a:bodyPr>
          <a:lstStyle/>
          <a:p>
            <a:pPr algn="l"/>
            <a:r>
              <a:rPr lang="es-ES" sz="4800" dirty="0" err="1">
                <a:solidFill>
                  <a:schemeClr val="accent1">
                    <a:lumMod val="50000"/>
                  </a:schemeClr>
                </a:solidFill>
                <a:latin typeface="Baskerville"/>
                <a:cs typeface="Baskerville"/>
              </a:rPr>
              <a:t>World</a:t>
            </a:r>
            <a:r>
              <a:rPr lang="es-ES" sz="4800" dirty="0">
                <a:solidFill>
                  <a:schemeClr val="accent1">
                    <a:lumMod val="50000"/>
                  </a:schemeClr>
                </a:solidFill>
                <a:latin typeface="Baskerville"/>
                <a:cs typeface="Baskerville"/>
              </a:rPr>
              <a:t> </a:t>
            </a:r>
            <a:r>
              <a:rPr lang="es-ES" sz="4800" dirty="0" err="1">
                <a:solidFill>
                  <a:schemeClr val="accent1">
                    <a:lumMod val="50000"/>
                  </a:schemeClr>
                </a:solidFill>
                <a:latin typeface="Baskerville"/>
                <a:cs typeface="Baskerville"/>
              </a:rPr>
              <a:t>Pendulum</a:t>
            </a:r>
            <a:r>
              <a:rPr lang="es-ES" sz="4800" dirty="0">
                <a:solidFill>
                  <a:schemeClr val="accent1">
                    <a:lumMod val="50000"/>
                  </a:schemeClr>
                </a:solidFill>
                <a:latin typeface="Baskerville"/>
                <a:cs typeface="Baskerville"/>
              </a:rPr>
              <a:t> Alliance</a:t>
            </a:r>
          </a:p>
        </p:txBody>
      </p:sp>
      <p:sp>
        <p:nvSpPr>
          <p:cNvPr id="3" name="Subtítulo 2"/>
          <p:cNvSpPr>
            <a:spLocks noGrp="1"/>
          </p:cNvSpPr>
          <p:nvPr>
            <p:ph type="subTitle" idx="1"/>
          </p:nvPr>
        </p:nvSpPr>
        <p:spPr>
          <a:xfrm>
            <a:off x="301137" y="4304297"/>
            <a:ext cx="4931466" cy="1094798"/>
          </a:xfrm>
        </p:spPr>
        <p:txBody>
          <a:bodyPr>
            <a:normAutofit/>
          </a:bodyPr>
          <a:lstStyle/>
          <a:p>
            <a:pPr algn="l"/>
            <a:r>
              <a:rPr lang="es-ES" sz="2000" dirty="0">
                <a:latin typeface="Baskerville"/>
                <a:cs typeface="Baskerville"/>
              </a:rPr>
              <a:t>Universidad Técnica Federico Santa María</a:t>
            </a:r>
          </a:p>
          <a:p>
            <a:pPr algn="l"/>
            <a:r>
              <a:rPr lang="es-ES" sz="2000" dirty="0" err="1">
                <a:latin typeface="Baskerville"/>
                <a:cs typeface="Baskerville"/>
              </a:rPr>
              <a:t>Physics</a:t>
            </a:r>
            <a:r>
              <a:rPr lang="es-ES" sz="2000" dirty="0">
                <a:latin typeface="Baskerville"/>
                <a:cs typeface="Baskerville"/>
              </a:rPr>
              <a:t> </a:t>
            </a:r>
            <a:r>
              <a:rPr lang="es-ES" sz="2000" dirty="0" err="1">
                <a:latin typeface="Baskerville"/>
                <a:cs typeface="Baskerville"/>
              </a:rPr>
              <a:t>Department</a:t>
            </a:r>
            <a:r>
              <a:rPr lang="es-ES" sz="2000" dirty="0">
                <a:latin typeface="Baskerville"/>
                <a:cs typeface="Baskerville"/>
              </a:rPr>
              <a:t> </a:t>
            </a:r>
          </a:p>
        </p:txBody>
      </p:sp>
      <p:pic>
        <p:nvPicPr>
          <p:cNvPr id="6" name="Imagen 5"/>
          <p:cNvPicPr>
            <a:picLocks noChangeAspect="1"/>
          </p:cNvPicPr>
          <p:nvPr/>
        </p:nvPicPr>
        <p:blipFill>
          <a:blip r:embed="rId4"/>
          <a:stretch>
            <a:fillRect/>
          </a:stretch>
        </p:blipFill>
        <p:spPr>
          <a:xfrm>
            <a:off x="9732211" y="160420"/>
            <a:ext cx="2245895" cy="1122948"/>
          </a:xfrm>
          <a:prstGeom prst="rect">
            <a:avLst/>
          </a:prstGeom>
        </p:spPr>
      </p:pic>
    </p:spTree>
    <p:extLst>
      <p:ext uri="{BB962C8B-B14F-4D97-AF65-F5344CB8AC3E}">
        <p14:creationId xmlns:p14="http://schemas.microsoft.com/office/powerpoint/2010/main" val="100783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7B6BA8C-00C5-9247-9A73-5DA581B283C8}"/>
              </a:ext>
            </a:extLst>
          </p:cNvPr>
          <p:cNvSpPr>
            <a:spLocks noGrp="1"/>
          </p:cNvSpPr>
          <p:nvPr>
            <p:ph idx="1"/>
          </p:nvPr>
        </p:nvSpPr>
        <p:spPr>
          <a:xfrm>
            <a:off x="273957" y="681632"/>
            <a:ext cx="11644086" cy="5494735"/>
          </a:xfrm>
        </p:spPr>
        <p:txBody>
          <a:bodyPr>
            <a:normAutofit/>
          </a:bodyPr>
          <a:lstStyle/>
          <a:p>
            <a:pPr marL="0" indent="0" algn="ctr">
              <a:buNone/>
            </a:pPr>
            <a:r>
              <a:rPr lang="en-US" b="1" dirty="0"/>
              <a:t>Experiments supported by the setup include:</a:t>
            </a:r>
            <a:endParaRPr lang="es-CL" b="1" dirty="0"/>
          </a:p>
          <a:p>
            <a:pPr marL="0" indent="0" algn="ctr">
              <a:buNone/>
            </a:pPr>
            <a:r>
              <a:rPr lang="en-US" dirty="0"/>
              <a:t>Basic pendulum experiment: Checking the period of oscillation for specific setup used and using pendulum equations to determine local gravity</a:t>
            </a:r>
            <a:endParaRPr lang="es-CL" dirty="0"/>
          </a:p>
          <a:p>
            <a:pPr marL="0" indent="0" algn="ctr">
              <a:buNone/>
            </a:pPr>
            <a:r>
              <a:rPr lang="en-US" dirty="0"/>
              <a:t>Energetic balances and oscillation dampening: By studying the variation of the amplitude of oscillations in time, its possible to study how the oscillations are being damped and how much energy is being lost to drag per oscillation. Furthermore, its also possible to study how the wire torsion affects the system and include these calculations in the energy balance.</a:t>
            </a:r>
            <a:endParaRPr lang="es-CL" dirty="0"/>
          </a:p>
          <a:p>
            <a:pPr marL="0" indent="0" algn="ctr">
              <a:buNone/>
            </a:pPr>
            <a:r>
              <a:rPr lang="en-US" dirty="0"/>
              <a:t>Tidal study: By running the experiment at least once per day on a period spanning several months, it’s possible to verify the small effect the moon’s tidal forces have on local gravity.</a:t>
            </a:r>
            <a:endParaRPr lang="es-CL" dirty="0"/>
          </a:p>
          <a:p>
            <a:pPr marL="0" indent="0" algn="ctr">
              <a:buNone/>
            </a:pPr>
            <a:endParaRPr lang="es-CL" dirty="0"/>
          </a:p>
        </p:txBody>
      </p:sp>
    </p:spTree>
    <p:extLst>
      <p:ext uri="{BB962C8B-B14F-4D97-AF65-F5344CB8AC3E}">
        <p14:creationId xmlns:p14="http://schemas.microsoft.com/office/powerpoint/2010/main" val="8461178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7B6BA8C-00C5-9247-9A73-5DA581B283C8}"/>
              </a:ext>
            </a:extLst>
          </p:cNvPr>
          <p:cNvSpPr>
            <a:spLocks noGrp="1"/>
          </p:cNvSpPr>
          <p:nvPr>
            <p:ph idx="1"/>
          </p:nvPr>
        </p:nvSpPr>
        <p:spPr>
          <a:xfrm>
            <a:off x="273957" y="681632"/>
            <a:ext cx="11644086" cy="5494735"/>
          </a:xfrm>
        </p:spPr>
        <p:txBody>
          <a:bodyPr>
            <a:normAutofit/>
          </a:bodyPr>
          <a:lstStyle/>
          <a:p>
            <a:pPr marL="0" indent="0" algn="ctr">
              <a:buNone/>
            </a:pPr>
            <a:r>
              <a:rPr lang="en-US" b="1" dirty="0"/>
              <a:t>By combining the use of experimental setups judiciously spread around the world, its possible to study the following:</a:t>
            </a:r>
            <a:endParaRPr lang="es-CL" b="1" dirty="0"/>
          </a:p>
          <a:p>
            <a:pPr marL="0" indent="0" algn="ctr">
              <a:buNone/>
            </a:pPr>
            <a:r>
              <a:rPr lang="en-US" dirty="0"/>
              <a:t>Variation of local gravity with latitude: By verifying how the period of similar pendulums varies with latitude, it’s possible to study how the Earth’s shape influences local gravity. This is already possible on the existing e-lab pendulum network.</a:t>
            </a:r>
            <a:endParaRPr lang="es-CL" dirty="0"/>
          </a:p>
          <a:p>
            <a:pPr marL="0" indent="0" algn="ctr">
              <a:buNone/>
            </a:pPr>
            <a:r>
              <a:rPr lang="en-US" dirty="0"/>
              <a:t>Variation of the pendulum period with length: By using pendulums with different lengths placed at the same latitude, it’s possible to study how the period varies with pendulum length.</a:t>
            </a:r>
            <a:endParaRPr lang="es-CL" dirty="0"/>
          </a:p>
          <a:p>
            <a:pPr marL="0" indent="0" algn="ctr">
              <a:buNone/>
            </a:pPr>
            <a:r>
              <a:rPr lang="en-US" dirty="0"/>
              <a:t>Variation of the pendulum period with altitude: By using similar pendulums placed at similar latitudes and vastly different altitudes (top of a mountain and by the seaside), it’s possible to study how local gravity varies with altitude.</a:t>
            </a:r>
            <a:endParaRPr lang="es-CL" dirty="0"/>
          </a:p>
          <a:p>
            <a:pPr marL="0" indent="0" algn="ctr">
              <a:buNone/>
            </a:pPr>
            <a:endParaRPr lang="es-CL" dirty="0"/>
          </a:p>
        </p:txBody>
      </p:sp>
    </p:spTree>
    <p:extLst>
      <p:ext uri="{BB962C8B-B14F-4D97-AF65-F5344CB8AC3E}">
        <p14:creationId xmlns:p14="http://schemas.microsoft.com/office/powerpoint/2010/main" val="4397527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7B6BA8C-00C5-9247-9A73-5DA581B283C8}"/>
              </a:ext>
            </a:extLst>
          </p:cNvPr>
          <p:cNvSpPr>
            <a:spLocks noGrp="1"/>
          </p:cNvSpPr>
          <p:nvPr>
            <p:ph idx="1"/>
          </p:nvPr>
        </p:nvSpPr>
        <p:spPr>
          <a:xfrm>
            <a:off x="273957" y="681632"/>
            <a:ext cx="11644086" cy="5494735"/>
          </a:xfrm>
        </p:spPr>
        <p:txBody>
          <a:bodyPr>
            <a:normAutofit/>
          </a:bodyPr>
          <a:lstStyle/>
          <a:p>
            <a:pPr marL="0" indent="0" algn="ctr">
              <a:buNone/>
            </a:pPr>
            <a:r>
              <a:rPr lang="en" b="1" dirty="0"/>
              <a:t>The information contained in this section of the website was extracted from the article:</a:t>
            </a:r>
          </a:p>
          <a:p>
            <a:pPr marL="0" indent="0" algn="ctr">
              <a:buNone/>
            </a:pPr>
            <a:endParaRPr lang="en" b="1" dirty="0"/>
          </a:p>
          <a:p>
            <a:pPr marL="0" indent="0" algn="ctr">
              <a:buNone/>
            </a:pPr>
            <a:r>
              <a:rPr lang="en" dirty="0"/>
              <a:t>World Pendulum Alliance</a:t>
            </a:r>
          </a:p>
          <a:p>
            <a:pPr marL="0" indent="0" algn="ctr">
              <a:buNone/>
            </a:pPr>
            <a:r>
              <a:rPr lang="en" dirty="0"/>
              <a:t>An e-lab global distributed remote controlled experiment to </a:t>
            </a:r>
            <a:r>
              <a:rPr lang="en" dirty="0" err="1"/>
              <a:t>contribut</a:t>
            </a:r>
            <a:r>
              <a:rPr lang="en" dirty="0"/>
              <a:t> for the mapping of Earth’s local gravity</a:t>
            </a:r>
          </a:p>
          <a:p>
            <a:pPr marL="0" indent="0" algn="ctr">
              <a:buNone/>
            </a:pPr>
            <a:endParaRPr lang="en" b="1" dirty="0"/>
          </a:p>
          <a:p>
            <a:pPr marL="0" indent="0" algn="ctr">
              <a:buNone/>
            </a:pPr>
            <a:endParaRPr lang="es-CL" b="1" dirty="0"/>
          </a:p>
        </p:txBody>
      </p:sp>
    </p:spTree>
    <p:extLst>
      <p:ext uri="{BB962C8B-B14F-4D97-AF65-F5344CB8AC3E}">
        <p14:creationId xmlns:p14="http://schemas.microsoft.com/office/powerpoint/2010/main" val="649892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3308279"/>
          </a:xfrm>
          <a:prstGeom prst="rect">
            <a:avLst/>
          </a:prstGeom>
        </p:spPr>
      </p:pic>
      <p:sp>
        <p:nvSpPr>
          <p:cNvPr id="2" name="Título 1"/>
          <p:cNvSpPr>
            <a:spLocks noGrp="1"/>
          </p:cNvSpPr>
          <p:nvPr>
            <p:ph type="ctrTitle"/>
          </p:nvPr>
        </p:nvSpPr>
        <p:spPr>
          <a:xfrm>
            <a:off x="301137" y="2692650"/>
            <a:ext cx="8565897" cy="1611647"/>
          </a:xfrm>
        </p:spPr>
        <p:txBody>
          <a:bodyPr>
            <a:normAutofit/>
          </a:bodyPr>
          <a:lstStyle/>
          <a:p>
            <a:pPr algn="l"/>
            <a:r>
              <a:rPr lang="es-ES" sz="4800" dirty="0" err="1">
                <a:solidFill>
                  <a:schemeClr val="accent1">
                    <a:lumMod val="50000"/>
                  </a:schemeClr>
                </a:solidFill>
                <a:latin typeface="Baskerville"/>
                <a:cs typeface="Baskerville"/>
              </a:rPr>
              <a:t>World</a:t>
            </a:r>
            <a:r>
              <a:rPr lang="es-ES" sz="4800" dirty="0">
                <a:solidFill>
                  <a:schemeClr val="accent1">
                    <a:lumMod val="50000"/>
                  </a:schemeClr>
                </a:solidFill>
                <a:latin typeface="Baskerville"/>
                <a:cs typeface="Baskerville"/>
              </a:rPr>
              <a:t> </a:t>
            </a:r>
            <a:r>
              <a:rPr lang="es-ES" sz="4800" dirty="0" err="1">
                <a:solidFill>
                  <a:schemeClr val="accent1">
                    <a:lumMod val="50000"/>
                  </a:schemeClr>
                </a:solidFill>
                <a:latin typeface="Baskerville"/>
                <a:cs typeface="Baskerville"/>
              </a:rPr>
              <a:t>Pendulum</a:t>
            </a:r>
            <a:r>
              <a:rPr lang="es-ES" sz="4800" dirty="0">
                <a:solidFill>
                  <a:schemeClr val="accent1">
                    <a:lumMod val="50000"/>
                  </a:schemeClr>
                </a:solidFill>
                <a:latin typeface="Baskerville"/>
                <a:cs typeface="Baskerville"/>
              </a:rPr>
              <a:t> Alliance</a:t>
            </a:r>
          </a:p>
        </p:txBody>
      </p:sp>
      <p:sp>
        <p:nvSpPr>
          <p:cNvPr id="3" name="Subtítulo 2"/>
          <p:cNvSpPr>
            <a:spLocks noGrp="1"/>
          </p:cNvSpPr>
          <p:nvPr>
            <p:ph type="subTitle" idx="1"/>
          </p:nvPr>
        </p:nvSpPr>
        <p:spPr>
          <a:xfrm>
            <a:off x="301137" y="4304297"/>
            <a:ext cx="9307320" cy="1094798"/>
          </a:xfrm>
        </p:spPr>
        <p:txBody>
          <a:bodyPr>
            <a:normAutofit/>
          </a:bodyPr>
          <a:lstStyle/>
          <a:p>
            <a:pPr algn="l"/>
            <a:r>
              <a:rPr lang="en" sz="2000" dirty="0">
                <a:latin typeface="Baskerville"/>
                <a:cs typeface="Baskerville"/>
              </a:rPr>
              <a:t>An e-lab global distributed remote controlled experiment to </a:t>
            </a:r>
            <a:r>
              <a:rPr lang="en" sz="2000" dirty="0" err="1">
                <a:latin typeface="Baskerville"/>
                <a:cs typeface="Baskerville"/>
              </a:rPr>
              <a:t>contribut</a:t>
            </a:r>
            <a:r>
              <a:rPr lang="en" sz="2000" dirty="0">
                <a:latin typeface="Baskerville"/>
                <a:cs typeface="Baskerville"/>
              </a:rPr>
              <a:t> for the mapping of Earth’s local gravity</a:t>
            </a:r>
          </a:p>
        </p:txBody>
      </p:sp>
      <p:pic>
        <p:nvPicPr>
          <p:cNvPr id="6" name="Imagen 5"/>
          <p:cNvPicPr>
            <a:picLocks noChangeAspect="1"/>
          </p:cNvPicPr>
          <p:nvPr/>
        </p:nvPicPr>
        <p:blipFill>
          <a:blip r:embed="rId4"/>
          <a:stretch>
            <a:fillRect/>
          </a:stretch>
        </p:blipFill>
        <p:spPr>
          <a:xfrm>
            <a:off x="9732211" y="160420"/>
            <a:ext cx="2245895" cy="1122948"/>
          </a:xfrm>
          <a:prstGeom prst="rect">
            <a:avLst/>
          </a:prstGeom>
        </p:spPr>
      </p:pic>
    </p:spTree>
    <p:extLst>
      <p:ext uri="{BB962C8B-B14F-4D97-AF65-F5344CB8AC3E}">
        <p14:creationId xmlns:p14="http://schemas.microsoft.com/office/powerpoint/2010/main" val="1138985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7B6BA8C-00C5-9247-9A73-5DA581B283C8}"/>
              </a:ext>
            </a:extLst>
          </p:cNvPr>
          <p:cNvSpPr>
            <a:spLocks noGrp="1"/>
          </p:cNvSpPr>
          <p:nvPr>
            <p:ph idx="1"/>
          </p:nvPr>
        </p:nvSpPr>
        <p:spPr>
          <a:xfrm>
            <a:off x="838200" y="1253331"/>
            <a:ext cx="10515600" cy="4351338"/>
          </a:xfrm>
        </p:spPr>
        <p:txBody>
          <a:bodyPr/>
          <a:lstStyle/>
          <a:p>
            <a:pPr algn="ctr"/>
            <a:r>
              <a:rPr lang="en" b="1" dirty="0"/>
              <a:t> Some experiments related to Earth’s geophysics characteristics need a global distributed data acquisition, specially those depending on geographic factors such as latitude. The World Pendulum Alliance is a federated initiative of several universities to create a network of “latitude providers” to allow the mapping of local gravity across the globe. In parallel, a dissemination project encompasses training initiatives to educate local agents in view of physics teaching. The experiment is already in production at e-lab, in Instituto Superior Técnico – </a:t>
            </a:r>
            <a:r>
              <a:rPr lang="en" b="1" dirty="0" err="1"/>
              <a:t>Universidade</a:t>
            </a:r>
            <a:r>
              <a:rPr lang="en" b="1" dirty="0"/>
              <a:t> de </a:t>
            </a:r>
            <a:r>
              <a:rPr lang="en" b="1" dirty="0" err="1"/>
              <a:t>Lisboa</a:t>
            </a:r>
            <a:r>
              <a:rPr lang="en" b="1" dirty="0"/>
              <a:t>, and the reproduction of 20 main experiments and 120 satellite experiments is foreseen in the next two years.</a:t>
            </a:r>
            <a:endParaRPr lang="es-CL" b="1" dirty="0"/>
          </a:p>
        </p:txBody>
      </p:sp>
    </p:spTree>
    <p:extLst>
      <p:ext uri="{BB962C8B-B14F-4D97-AF65-F5344CB8AC3E}">
        <p14:creationId xmlns:p14="http://schemas.microsoft.com/office/powerpoint/2010/main" val="3437323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2118BFEE-5DE8-3B43-BCC8-7913A11E966C}"/>
              </a:ext>
            </a:extLst>
          </p:cNvPr>
          <p:cNvPicPr>
            <a:picLocks noChangeAspect="1"/>
          </p:cNvPicPr>
          <p:nvPr/>
        </p:nvPicPr>
        <p:blipFill rotWithShape="1">
          <a:blip r:embed="rId2">
            <a:alphaModFix amt="35000"/>
            <a:extLst/>
          </a:blip>
          <a:srcRect l="8643" r="13556"/>
          <a:stretch/>
        </p:blipFill>
        <p:spPr>
          <a:xfrm>
            <a:off x="-3" y="-28"/>
            <a:ext cx="12192000" cy="6855958"/>
          </a:xfrm>
          <a:prstGeom prst="rect">
            <a:avLst/>
          </a:prstGeom>
        </p:spPr>
      </p:pic>
      <p:sp>
        <p:nvSpPr>
          <p:cNvPr id="7" name="Título 1">
            <a:extLst>
              <a:ext uri="{FF2B5EF4-FFF2-40B4-BE49-F238E27FC236}">
                <a16:creationId xmlns:a16="http://schemas.microsoft.com/office/drawing/2014/main" id="{06D51E1C-BB28-9440-87AB-53D6628B2DFA}"/>
              </a:ext>
            </a:extLst>
          </p:cNvPr>
          <p:cNvSpPr>
            <a:spLocks noGrp="1"/>
          </p:cNvSpPr>
          <p:nvPr>
            <p:ph type="title"/>
          </p:nvPr>
        </p:nvSpPr>
        <p:spPr>
          <a:xfrm>
            <a:off x="6072442" y="3429000"/>
            <a:ext cx="5319433" cy="2076333"/>
          </a:xfrm>
        </p:spPr>
        <p:txBody>
          <a:bodyPr vert="horz" lIns="91440" tIns="45720" rIns="91440" bIns="45720" rtlCol="0" anchor="t">
            <a:normAutofit/>
          </a:bodyPr>
          <a:lstStyle/>
          <a:p>
            <a:r>
              <a:rPr lang="en-US" sz="4800" kern="1200" dirty="0">
                <a:solidFill>
                  <a:schemeClr val="tx1"/>
                </a:solidFill>
                <a:latin typeface="+mj-lt"/>
                <a:ea typeface="+mj-ea"/>
                <a:cs typeface="+mj-cs"/>
              </a:rPr>
              <a:t>Universidad </a:t>
            </a:r>
            <a:r>
              <a:rPr lang="en-US" sz="4800" kern="1200" dirty="0" err="1">
                <a:solidFill>
                  <a:schemeClr val="tx1"/>
                </a:solidFill>
                <a:latin typeface="+mj-lt"/>
                <a:ea typeface="+mj-ea"/>
                <a:cs typeface="+mj-cs"/>
              </a:rPr>
              <a:t>Técnica</a:t>
            </a:r>
            <a:r>
              <a:rPr lang="en-US" sz="4800" kern="1200" dirty="0">
                <a:solidFill>
                  <a:schemeClr val="tx1"/>
                </a:solidFill>
                <a:latin typeface="+mj-lt"/>
                <a:ea typeface="+mj-ea"/>
                <a:cs typeface="+mj-cs"/>
              </a:rPr>
              <a:t> Federico Santa María</a:t>
            </a:r>
          </a:p>
        </p:txBody>
      </p:sp>
      <p:sp>
        <p:nvSpPr>
          <p:cNvPr id="26" name="Freeform: Shape 19">
            <a:extLst>
              <a:ext uri="{FF2B5EF4-FFF2-40B4-BE49-F238E27FC236}">
                <a16:creationId xmlns:a16="http://schemas.microsoft.com/office/drawing/2014/main" id="{F72D119F-8562-42DA-AE9A-70D44FDCFD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Imagen 4">
            <a:extLst>
              <a:ext uri="{FF2B5EF4-FFF2-40B4-BE49-F238E27FC236}">
                <a16:creationId xmlns:a16="http://schemas.microsoft.com/office/drawing/2014/main" id="{D88B68FB-E18E-0E43-A0CB-FC6A7BC1A175}"/>
              </a:ext>
            </a:extLst>
          </p:cNvPr>
          <p:cNvPicPr>
            <a:picLocks noChangeAspect="1"/>
          </p:cNvPicPr>
          <p:nvPr/>
        </p:nvPicPr>
        <p:blipFill rotWithShape="1">
          <a:blip r:embed="rId3"/>
          <a:srcRect t="8156" b="12647"/>
          <a:stretch/>
        </p:blipFill>
        <p:spPr>
          <a:xfrm>
            <a:off x="2" y="2"/>
            <a:ext cx="5234519" cy="6210629"/>
          </a:xfrm>
          <a:custGeom>
            <a:avLst/>
            <a:gdLst>
              <a:gd name="connsiteX0" fmla="*/ 1082595 w 5234519"/>
              <a:gd name="connsiteY0" fmla="*/ 0 h 6210629"/>
              <a:gd name="connsiteX1" fmla="*/ 3027450 w 5234519"/>
              <a:gd name="connsiteY1" fmla="*/ 0 h 6210629"/>
              <a:gd name="connsiteX2" fmla="*/ 3291029 w 5234519"/>
              <a:gd name="connsiteY2" fmla="*/ 96471 h 6210629"/>
              <a:gd name="connsiteX3" fmla="*/ 5234519 w 5234519"/>
              <a:gd name="connsiteY3" fmla="*/ 3028517 h 6210629"/>
              <a:gd name="connsiteX4" fmla="*/ 2052407 w 5234519"/>
              <a:gd name="connsiteY4" fmla="*/ 6210629 h 6210629"/>
              <a:gd name="connsiteX5" fmla="*/ 28288 w 5234519"/>
              <a:gd name="connsiteY5" fmla="*/ 5483989 h 6210629"/>
              <a:gd name="connsiteX6" fmla="*/ 0 w 5234519"/>
              <a:gd name="connsiteY6" fmla="*/ 5458279 h 6210629"/>
              <a:gd name="connsiteX7" fmla="*/ 0 w 5234519"/>
              <a:gd name="connsiteY7" fmla="*/ 598754 h 6210629"/>
              <a:gd name="connsiteX8" fmla="*/ 28288 w 5234519"/>
              <a:gd name="connsiteY8" fmla="*/ 573044 h 6210629"/>
              <a:gd name="connsiteX9" fmla="*/ 958290 w 5234519"/>
              <a:gd name="connsiteY9" fmla="*/ 39494 h 6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p:spPr>
      </p:pic>
      <p:sp>
        <p:nvSpPr>
          <p:cNvPr id="8" name="Rectángulo 7">
            <a:extLst>
              <a:ext uri="{FF2B5EF4-FFF2-40B4-BE49-F238E27FC236}">
                <a16:creationId xmlns:a16="http://schemas.microsoft.com/office/drawing/2014/main" id="{9BCE2B7D-28E2-834B-A937-4049BB4B63DE}"/>
              </a:ext>
            </a:extLst>
          </p:cNvPr>
          <p:cNvSpPr/>
          <p:nvPr/>
        </p:nvSpPr>
        <p:spPr>
          <a:xfrm>
            <a:off x="6095997" y="5336341"/>
            <a:ext cx="6096000" cy="1477328"/>
          </a:xfrm>
          <a:prstGeom prst="rect">
            <a:avLst/>
          </a:prstGeom>
        </p:spPr>
        <p:txBody>
          <a:bodyPr>
            <a:spAutoFit/>
          </a:bodyPr>
          <a:lstStyle/>
          <a:p>
            <a:pPr lvl="0">
              <a:defRPr/>
            </a:pPr>
            <a:r>
              <a:rPr lang="en" dirty="0">
                <a:solidFill>
                  <a:prstClr val="white"/>
                </a:solidFill>
              </a:rPr>
              <a:t>Its main campus is located in Valparaíso.</a:t>
            </a:r>
          </a:p>
          <a:p>
            <a:pPr marL="285750" lvl="0" indent="-285750">
              <a:buFont typeface="Wingdings" pitchFamily="2" charset="2"/>
              <a:buChar char="Ø"/>
              <a:defRPr/>
            </a:pPr>
            <a:r>
              <a:rPr lang="en" dirty="0">
                <a:solidFill>
                  <a:prstClr val="white"/>
                </a:solidFill>
              </a:rPr>
              <a:t>Other campuses in Santiago de Chile (</a:t>
            </a:r>
            <a:r>
              <a:rPr lang="en" dirty="0" err="1">
                <a:solidFill>
                  <a:prstClr val="white"/>
                </a:solidFill>
              </a:rPr>
              <a:t>Vitacura</a:t>
            </a:r>
            <a:r>
              <a:rPr lang="en" dirty="0">
                <a:solidFill>
                  <a:prstClr val="white"/>
                </a:solidFill>
              </a:rPr>
              <a:t> and San Joaquín).</a:t>
            </a:r>
          </a:p>
          <a:p>
            <a:pPr marL="285750" lvl="0" indent="-285750">
              <a:buFont typeface="Wingdings" pitchFamily="2" charset="2"/>
              <a:buChar char="Ø"/>
              <a:defRPr/>
            </a:pPr>
            <a:r>
              <a:rPr lang="en" dirty="0">
                <a:solidFill>
                  <a:prstClr val="white"/>
                </a:solidFill>
              </a:rPr>
              <a:t>Two other locations: one in </a:t>
            </a:r>
            <a:r>
              <a:rPr lang="en" dirty="0" err="1">
                <a:solidFill>
                  <a:prstClr val="white"/>
                </a:solidFill>
              </a:rPr>
              <a:t>Viña</a:t>
            </a:r>
            <a:r>
              <a:rPr lang="en" dirty="0">
                <a:solidFill>
                  <a:prstClr val="white"/>
                </a:solidFill>
              </a:rPr>
              <a:t> del Mar and another in Concepción.</a:t>
            </a:r>
            <a:endParaRPr kumimoji="0" lang="es-ES_tradnl"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333984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675953" y="5616231"/>
            <a:ext cx="8082447" cy="802111"/>
          </a:xfrm>
        </p:spPr>
        <p:txBody>
          <a:bodyPr vert="horz" lIns="91440" tIns="45720" rIns="91440" bIns="45720" rtlCol="0" anchor="ctr">
            <a:normAutofit/>
          </a:bodyPr>
          <a:lstStyle/>
          <a:p>
            <a:pPr algn="r"/>
            <a:r>
              <a:rPr lang="en-US" kern="1200" dirty="0">
                <a:solidFill>
                  <a:schemeClr val="tx1"/>
                </a:solidFill>
                <a:latin typeface="+mj-lt"/>
                <a:ea typeface="+mj-ea"/>
                <a:cs typeface="+mj-cs"/>
              </a:rPr>
              <a:t>Team expertise USM</a:t>
            </a:r>
          </a:p>
        </p:txBody>
      </p:sp>
      <p:sp>
        <p:nvSpPr>
          <p:cNvPr id="40" name="Right Triangle 39">
            <a:extLst>
              <a:ext uri="{FF2B5EF4-FFF2-40B4-BE49-F238E27FC236}">
                <a16:creationId xmlns:a16="http://schemas.microsoft.com/office/drawing/2014/main" id="{61FFFC16-86E2-4B9A-BC6D-213DC2654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31731" y="635538"/>
            <a:ext cx="680408" cy="849747"/>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Right Triangle 41">
            <a:extLst>
              <a:ext uri="{FF2B5EF4-FFF2-40B4-BE49-F238E27FC236}">
                <a16:creationId xmlns:a16="http://schemas.microsoft.com/office/drawing/2014/main" id="{569BABC0-B0CC-4E7B-838A-F6E644779E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42224" y="1569583"/>
            <a:ext cx="1399032" cy="115062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Right Triangle 43">
            <a:extLst>
              <a:ext uri="{FF2B5EF4-FFF2-40B4-BE49-F238E27FC236}">
                <a16:creationId xmlns:a16="http://schemas.microsoft.com/office/drawing/2014/main" id="{D8350E6D-CBC9-4A26-B84F-7145FDC9F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90665" y="609601"/>
            <a:ext cx="680408" cy="849747"/>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Freeform: Shape 45">
            <a:extLst>
              <a:ext uri="{FF2B5EF4-FFF2-40B4-BE49-F238E27FC236}">
                <a16:creationId xmlns:a16="http://schemas.microsoft.com/office/drawing/2014/main" id="{DD3524E0-C87C-4F38-9FC7-E969C15A79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14143" y="991883"/>
            <a:ext cx="1371600" cy="2356777"/>
          </a:xfrm>
          <a:custGeom>
            <a:avLst/>
            <a:gdLst>
              <a:gd name="connsiteX0" fmla="*/ 0 w 1371600"/>
              <a:gd name="connsiteY0" fmla="*/ 0 h 2356777"/>
              <a:gd name="connsiteX1" fmla="*/ 0 w 1371600"/>
              <a:gd name="connsiteY1" fmla="*/ 1216152 h 2356777"/>
              <a:gd name="connsiteX2" fmla="*/ 4495 w 1371600"/>
              <a:gd name="connsiteY2" fmla="*/ 1216152 h 2356777"/>
              <a:gd name="connsiteX3" fmla="*/ 4495 w 1371600"/>
              <a:gd name="connsiteY3" fmla="*/ 2356777 h 2356777"/>
              <a:gd name="connsiteX4" fmla="*/ 1367105 w 1371600"/>
              <a:gd name="connsiteY4" fmla="*/ 2356777 h 2356777"/>
              <a:gd name="connsiteX5" fmla="*/ 1367105 w 1371600"/>
              <a:gd name="connsiteY5" fmla="*/ 1216152 h 2356777"/>
              <a:gd name="connsiteX6" fmla="*/ 1371600 w 1371600"/>
              <a:gd name="connsiteY6" fmla="*/ 1216152 h 2356777"/>
              <a:gd name="connsiteX7" fmla="*/ 1367105 w 1371600"/>
              <a:gd name="connsiteY7" fmla="*/ 1212166 h 2356777"/>
              <a:gd name="connsiteX8" fmla="*/ 1367105 w 1371600"/>
              <a:gd name="connsiteY8" fmla="*/ 1210176 h 2356777"/>
              <a:gd name="connsiteX9" fmla="*/ 1364860 w 1371600"/>
              <a:gd name="connsiteY9" fmla="*/ 1210176 h 235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1600" h="2356777">
                <a:moveTo>
                  <a:pt x="0" y="0"/>
                </a:moveTo>
                <a:lnTo>
                  <a:pt x="0" y="1216152"/>
                </a:lnTo>
                <a:lnTo>
                  <a:pt x="4495" y="1216152"/>
                </a:lnTo>
                <a:lnTo>
                  <a:pt x="4495" y="2356777"/>
                </a:lnTo>
                <a:lnTo>
                  <a:pt x="1367105" y="2356777"/>
                </a:lnTo>
                <a:lnTo>
                  <a:pt x="1367105" y="1216152"/>
                </a:lnTo>
                <a:lnTo>
                  <a:pt x="1371600" y="1216152"/>
                </a:lnTo>
                <a:lnTo>
                  <a:pt x="1367105" y="1212166"/>
                </a:lnTo>
                <a:lnTo>
                  <a:pt x="1367105" y="1210176"/>
                </a:lnTo>
                <a:lnTo>
                  <a:pt x="1364860" y="1210176"/>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Imagen 12">
            <a:extLst>
              <a:ext uri="{FF2B5EF4-FFF2-40B4-BE49-F238E27FC236}">
                <a16:creationId xmlns:a16="http://schemas.microsoft.com/office/drawing/2014/main" id="{9C44715B-DEB0-254F-9A40-DB5122F703A6}"/>
              </a:ext>
            </a:extLst>
          </p:cNvPr>
          <p:cNvPicPr>
            <a:picLocks noChangeAspect="1"/>
          </p:cNvPicPr>
          <p:nvPr/>
        </p:nvPicPr>
        <p:blipFill rotWithShape="1">
          <a:blip r:embed="rId3"/>
          <a:srcRect r="-1" b="24719"/>
          <a:stretch/>
        </p:blipFill>
        <p:spPr>
          <a:xfrm>
            <a:off x="630126" y="626994"/>
            <a:ext cx="1217216" cy="863632"/>
          </a:xfrm>
          <a:prstGeom prst="rect">
            <a:avLst/>
          </a:prstGeom>
        </p:spPr>
      </p:pic>
      <p:sp>
        <p:nvSpPr>
          <p:cNvPr id="48" name="Right Triangle 47">
            <a:extLst>
              <a:ext uri="{FF2B5EF4-FFF2-40B4-BE49-F238E27FC236}">
                <a16:creationId xmlns:a16="http://schemas.microsoft.com/office/drawing/2014/main" id="{F1ED1DF4-DDDE-4464-8ABC-ED1F633CC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9385" y="1484472"/>
            <a:ext cx="1092260" cy="1371600"/>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Imagen 10">
            <a:extLst>
              <a:ext uri="{FF2B5EF4-FFF2-40B4-BE49-F238E27FC236}">
                <a16:creationId xmlns:a16="http://schemas.microsoft.com/office/drawing/2014/main" id="{45250672-01EC-E14D-AB30-32C05649E019}"/>
              </a:ext>
            </a:extLst>
          </p:cNvPr>
          <p:cNvPicPr>
            <a:picLocks noChangeAspect="1"/>
          </p:cNvPicPr>
          <p:nvPr/>
        </p:nvPicPr>
        <p:blipFill rotWithShape="1">
          <a:blip r:embed="rId4"/>
          <a:srcRect t="12932" r="2" b="20098"/>
          <a:stretch/>
        </p:blipFill>
        <p:spPr>
          <a:xfrm>
            <a:off x="8758679" y="2846445"/>
            <a:ext cx="2789854" cy="1868381"/>
          </a:xfrm>
          <a:prstGeom prst="rect">
            <a:avLst/>
          </a:prstGeom>
        </p:spPr>
      </p:pic>
      <p:sp>
        <p:nvSpPr>
          <p:cNvPr id="50" name="Right Triangle 49">
            <a:extLst>
              <a:ext uri="{FF2B5EF4-FFF2-40B4-BE49-F238E27FC236}">
                <a16:creationId xmlns:a16="http://schemas.microsoft.com/office/drawing/2014/main" id="{27400BAF-FCE6-4296-8A0E-9B595ADC09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432800" y="4724529"/>
            <a:ext cx="325600" cy="406635"/>
          </a:xfrm>
          <a:prstGeom prst="rtTriangle">
            <a:avLst/>
          </a:prstGeom>
          <a:solidFill>
            <a:srgbClr val="D056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Right Triangle 51">
            <a:extLst>
              <a:ext uri="{FF2B5EF4-FFF2-40B4-BE49-F238E27FC236}">
                <a16:creationId xmlns:a16="http://schemas.microsoft.com/office/drawing/2014/main" id="{F2FC5C7B-261A-4268-BA85-C29488A8B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816496" y="2804968"/>
            <a:ext cx="1911096" cy="1980472"/>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Imagen 11">
            <a:extLst>
              <a:ext uri="{FF2B5EF4-FFF2-40B4-BE49-F238E27FC236}">
                <a16:creationId xmlns:a16="http://schemas.microsoft.com/office/drawing/2014/main" id="{6F67C91D-66CD-7747-9FD3-5042BCA86501}"/>
              </a:ext>
            </a:extLst>
          </p:cNvPr>
          <p:cNvPicPr>
            <a:picLocks noChangeAspect="1"/>
          </p:cNvPicPr>
          <p:nvPr/>
        </p:nvPicPr>
        <p:blipFill rotWithShape="1">
          <a:blip r:embed="rId5"/>
          <a:srcRect t="1570" r="-2" b="27819"/>
          <a:stretch/>
        </p:blipFill>
        <p:spPr>
          <a:xfrm>
            <a:off x="6781808" y="1445381"/>
            <a:ext cx="1984248" cy="1401063"/>
          </a:xfrm>
          <a:prstGeom prst="rect">
            <a:avLst/>
          </a:prstGeom>
        </p:spPr>
      </p:pic>
      <p:sp>
        <p:nvSpPr>
          <p:cNvPr id="54" name="Right Triangle 53">
            <a:extLst>
              <a:ext uri="{FF2B5EF4-FFF2-40B4-BE49-F238E27FC236}">
                <a16:creationId xmlns:a16="http://schemas.microsoft.com/office/drawing/2014/main" id="{BE7E1DAA-43FB-4446-A354-9283DE668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564669" y="3250084"/>
            <a:ext cx="1911096" cy="1100751"/>
          </a:xfrm>
          <a:prstGeom prst="r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6" name="Imagen 15">
            <a:extLst>
              <a:ext uri="{FF2B5EF4-FFF2-40B4-BE49-F238E27FC236}">
                <a16:creationId xmlns:a16="http://schemas.microsoft.com/office/drawing/2014/main" id="{EAFFFE22-F2BA-654A-BC20-B0CE0A4B6B15}"/>
              </a:ext>
            </a:extLst>
          </p:cNvPr>
          <p:cNvPicPr>
            <a:picLocks noChangeAspect="1"/>
          </p:cNvPicPr>
          <p:nvPr/>
        </p:nvPicPr>
        <p:blipFill rotWithShape="1">
          <a:blip r:embed="rId6"/>
          <a:srcRect r="-10" b="3621"/>
          <a:stretch/>
        </p:blipFill>
        <p:spPr>
          <a:xfrm>
            <a:off x="2969841" y="1484472"/>
            <a:ext cx="1990594" cy="1371600"/>
          </a:xfrm>
          <a:prstGeom prst="rect">
            <a:avLst/>
          </a:prstGeom>
        </p:spPr>
      </p:pic>
      <p:pic>
        <p:nvPicPr>
          <p:cNvPr id="10" name="Imagen 9">
            <a:extLst>
              <a:ext uri="{FF2B5EF4-FFF2-40B4-BE49-F238E27FC236}">
                <a16:creationId xmlns:a16="http://schemas.microsoft.com/office/drawing/2014/main" id="{7D79462F-DAD2-B246-9DF7-54F49B4CEF7D}"/>
              </a:ext>
            </a:extLst>
          </p:cNvPr>
          <p:cNvPicPr>
            <a:picLocks noChangeAspect="1"/>
          </p:cNvPicPr>
          <p:nvPr/>
        </p:nvPicPr>
        <p:blipFill rotWithShape="1">
          <a:blip r:embed="rId7"/>
          <a:srcRect t="14224" r="-4" b="15970"/>
          <a:stretch/>
        </p:blipFill>
        <p:spPr>
          <a:xfrm>
            <a:off x="4062100" y="2856072"/>
            <a:ext cx="2719707" cy="1898428"/>
          </a:xfrm>
          <a:prstGeom prst="rect">
            <a:avLst/>
          </a:prstGeom>
        </p:spPr>
      </p:pic>
      <p:sp>
        <p:nvSpPr>
          <p:cNvPr id="18" name="Rectángulo 17">
            <a:extLst>
              <a:ext uri="{FF2B5EF4-FFF2-40B4-BE49-F238E27FC236}">
                <a16:creationId xmlns:a16="http://schemas.microsoft.com/office/drawing/2014/main" id="{F64E0058-D217-9645-B1BB-FDAA5C02D1CC}"/>
              </a:ext>
            </a:extLst>
          </p:cNvPr>
          <p:cNvSpPr/>
          <p:nvPr/>
        </p:nvSpPr>
        <p:spPr>
          <a:xfrm>
            <a:off x="534692" y="22134"/>
            <a:ext cx="3474734" cy="646331"/>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ES_tradnl" b="0" i="0" u="none" strike="noStrike" kern="1200" cap="none" spc="0" normalizeH="0" baseline="0" noProof="0" dirty="0" err="1">
                <a:ln>
                  <a:noFill/>
                </a:ln>
                <a:solidFill>
                  <a:prstClr val="white"/>
                </a:solidFill>
                <a:effectLst/>
                <a:uLnTx/>
                <a:uFillTx/>
                <a:ea typeface="Brush Script MT" panose="03060802040406070304" pitchFamily="66" charset="-122"/>
                <a:cs typeface="Brush Script MT" panose="03060802040406070304" pitchFamily="66" charset="-122"/>
              </a:rPr>
              <a:t>Karol</a:t>
            </a:r>
            <a:r>
              <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 </a:t>
            </a:r>
            <a:r>
              <a:rPr kumimoji="0" lang="es-ES_tradnl" b="0" i="0" u="none" strike="noStrike" kern="1200" cap="none" spc="0" normalizeH="0" baseline="0" noProof="0" dirty="0" err="1">
                <a:ln>
                  <a:noFill/>
                </a:ln>
                <a:solidFill>
                  <a:prstClr val="white"/>
                </a:solidFill>
                <a:effectLst/>
                <a:uLnTx/>
                <a:uFillTx/>
                <a:ea typeface="Brush Script MT" panose="03060802040406070304" pitchFamily="66" charset="-122"/>
                <a:cs typeface="Brush Script MT" panose="03060802040406070304" pitchFamily="66" charset="-122"/>
              </a:rPr>
              <a:t>Trautmann</a:t>
            </a:r>
            <a:r>
              <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 Thomas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Director International </a:t>
            </a:r>
            <a:r>
              <a:rPr kumimoji="0" lang="es-ES_tradnl" b="0" i="0" u="none" strike="noStrike" kern="1200" cap="none" spc="0" normalizeH="0" baseline="0" noProof="0" dirty="0" err="1">
                <a:ln>
                  <a:noFill/>
                </a:ln>
                <a:solidFill>
                  <a:prstClr val="white"/>
                </a:solidFill>
                <a:effectLst/>
                <a:uLnTx/>
                <a:uFillTx/>
                <a:ea typeface="Brush Script MT" panose="03060802040406070304" pitchFamily="66" charset="-122"/>
                <a:cs typeface="Brush Script MT" panose="03060802040406070304" pitchFamily="66" charset="-122"/>
              </a:rPr>
              <a:t>Affairs</a:t>
            </a:r>
            <a:r>
              <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 Office</a:t>
            </a:r>
          </a:p>
        </p:txBody>
      </p:sp>
      <p:sp>
        <p:nvSpPr>
          <p:cNvPr id="38" name="Rectángulo 37">
            <a:extLst>
              <a:ext uri="{FF2B5EF4-FFF2-40B4-BE49-F238E27FC236}">
                <a16:creationId xmlns:a16="http://schemas.microsoft.com/office/drawing/2014/main" id="{B9C7125A-5BBF-AB43-991E-10956BE449F3}"/>
              </a:ext>
            </a:extLst>
          </p:cNvPr>
          <p:cNvSpPr/>
          <p:nvPr/>
        </p:nvSpPr>
        <p:spPr>
          <a:xfrm>
            <a:off x="2969841" y="840713"/>
            <a:ext cx="2323521" cy="646331"/>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Alfredo Navarro Lisboa</a:t>
            </a:r>
          </a:p>
          <a:p>
            <a:pPr lvl="0">
              <a:defRPr/>
            </a:pPr>
            <a:r>
              <a:rPr lang="es-ES_tradnl" dirty="0" err="1">
                <a:solidFill>
                  <a:prstClr val="white"/>
                </a:solidFill>
                <a:ea typeface="Brush Script MT" panose="03060802040406070304" pitchFamily="66" charset="-122"/>
                <a:cs typeface="Brush Script MT" panose="03060802040406070304" pitchFamily="66" charset="-122"/>
              </a:rPr>
              <a:t>Physics</a:t>
            </a:r>
            <a:r>
              <a:rPr lang="es-ES_tradnl" dirty="0">
                <a:solidFill>
                  <a:prstClr val="white"/>
                </a:solidFill>
                <a:ea typeface="Brush Script MT" panose="03060802040406070304" pitchFamily="66" charset="-122"/>
                <a:cs typeface="Brush Script MT" panose="03060802040406070304" pitchFamily="66" charset="-122"/>
              </a:rPr>
              <a:t> </a:t>
            </a:r>
            <a:r>
              <a:rPr lang="es-ES_tradnl" dirty="0" err="1">
                <a:solidFill>
                  <a:prstClr val="white"/>
                </a:solidFill>
                <a:ea typeface="Brush Script MT" panose="03060802040406070304" pitchFamily="66" charset="-122"/>
                <a:cs typeface="Brush Script MT" panose="03060802040406070304" pitchFamily="66" charset="-122"/>
              </a:rPr>
              <a:t>Professor</a:t>
            </a:r>
            <a:endPar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endParaRPr>
          </a:p>
        </p:txBody>
      </p:sp>
      <p:sp>
        <p:nvSpPr>
          <p:cNvPr id="39" name="Rectángulo 38">
            <a:extLst>
              <a:ext uri="{FF2B5EF4-FFF2-40B4-BE49-F238E27FC236}">
                <a16:creationId xmlns:a16="http://schemas.microsoft.com/office/drawing/2014/main" id="{72F616D2-4D2E-A74E-B84B-C48F2ACD936D}"/>
              </a:ext>
            </a:extLst>
          </p:cNvPr>
          <p:cNvSpPr/>
          <p:nvPr/>
        </p:nvSpPr>
        <p:spPr>
          <a:xfrm>
            <a:off x="6781438" y="561141"/>
            <a:ext cx="3822008" cy="92333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ES_tradnl" b="0" i="0" u="none" strike="noStrike" kern="1200" cap="none" spc="0" normalizeH="0" baseline="0" noProof="0" dirty="0" err="1">
                <a:ln>
                  <a:noFill/>
                </a:ln>
                <a:solidFill>
                  <a:prstClr val="white"/>
                </a:solidFill>
                <a:effectLst/>
                <a:uLnTx/>
                <a:uFillTx/>
                <a:ea typeface="Brush Script MT" panose="03060802040406070304" pitchFamily="66" charset="-122"/>
                <a:cs typeface="Brush Script MT" panose="03060802040406070304" pitchFamily="66" charset="-122"/>
              </a:rPr>
              <a:t>Hayk</a:t>
            </a:r>
            <a:r>
              <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 </a:t>
            </a:r>
            <a:r>
              <a:rPr kumimoji="0" lang="es-ES_tradnl" b="0" i="0" u="none" strike="noStrike" kern="1200" cap="none" spc="0" normalizeH="0" baseline="0" noProof="0" dirty="0" err="1">
                <a:ln>
                  <a:noFill/>
                </a:ln>
                <a:solidFill>
                  <a:prstClr val="white"/>
                </a:solidFill>
                <a:effectLst/>
                <a:uLnTx/>
                <a:uFillTx/>
                <a:ea typeface="Brush Script MT" panose="03060802040406070304" pitchFamily="66" charset="-122"/>
                <a:cs typeface="Brush Script MT" panose="03060802040406070304" pitchFamily="66" charset="-122"/>
              </a:rPr>
              <a:t>Hakobyan</a:t>
            </a:r>
            <a:endPar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Ph.D. Physics, Yerevan State University </a:t>
            </a:r>
          </a:p>
          <a:p>
            <a:pPr lvl="0">
              <a:defRPr/>
            </a:pPr>
            <a:r>
              <a:rPr lang="es-CL" dirty="0">
                <a:solidFill>
                  <a:prstClr val="white"/>
                </a:solidFill>
                <a:ea typeface="Brush Script MT" panose="03060802040406070304" pitchFamily="66" charset="-122"/>
                <a:cs typeface="Brush Script MT" panose="03060802040406070304" pitchFamily="66" charset="-122"/>
              </a:rPr>
              <a:t>Auxiliary Professor</a:t>
            </a:r>
            <a:endPar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endParaRPr>
          </a:p>
        </p:txBody>
      </p:sp>
      <p:sp>
        <p:nvSpPr>
          <p:cNvPr id="41" name="Rectángulo 40">
            <a:extLst>
              <a:ext uri="{FF2B5EF4-FFF2-40B4-BE49-F238E27FC236}">
                <a16:creationId xmlns:a16="http://schemas.microsoft.com/office/drawing/2014/main" id="{28347C2A-AB19-4946-B321-F94CFB580FE6}"/>
              </a:ext>
            </a:extLst>
          </p:cNvPr>
          <p:cNvSpPr/>
          <p:nvPr/>
        </p:nvSpPr>
        <p:spPr>
          <a:xfrm>
            <a:off x="8758400" y="4721615"/>
            <a:ext cx="3299558" cy="92333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Claudio </a:t>
            </a:r>
            <a:r>
              <a:rPr kumimoji="0" lang="es-ES_tradnl" b="0" i="0" u="none" strike="noStrike" kern="1200" cap="none" spc="0" normalizeH="0" baseline="0" noProof="0" dirty="0" err="1">
                <a:ln>
                  <a:noFill/>
                </a:ln>
                <a:solidFill>
                  <a:prstClr val="white"/>
                </a:solidFill>
                <a:effectLst/>
                <a:uLnTx/>
                <a:uFillTx/>
                <a:ea typeface="Brush Script MT" panose="03060802040406070304" pitchFamily="66" charset="-122"/>
                <a:cs typeface="Brush Script MT" panose="03060802040406070304" pitchFamily="66" charset="-122"/>
              </a:rPr>
              <a:t>Dib</a:t>
            </a:r>
            <a:r>
              <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 </a:t>
            </a:r>
            <a:r>
              <a:rPr kumimoji="0" lang="es-ES_tradnl" b="0" i="0" u="none" strike="noStrike" kern="1200" cap="none" spc="0" normalizeH="0" baseline="0" noProof="0" dirty="0" err="1">
                <a:ln>
                  <a:noFill/>
                </a:ln>
                <a:solidFill>
                  <a:prstClr val="white"/>
                </a:solidFill>
                <a:effectLst/>
                <a:uLnTx/>
                <a:uFillTx/>
                <a:ea typeface="Brush Script MT" panose="03060802040406070304" pitchFamily="66" charset="-122"/>
                <a:cs typeface="Brush Script MT" panose="03060802040406070304" pitchFamily="66" charset="-122"/>
              </a:rPr>
              <a:t>Venturelli</a:t>
            </a:r>
            <a:endPar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s-C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Ph.D. Physics, Stanford University</a:t>
            </a:r>
          </a:p>
          <a:p>
            <a:pPr lvl="0">
              <a:defRPr/>
            </a:pPr>
            <a:r>
              <a:rPr lang="es-CL" dirty="0">
                <a:solidFill>
                  <a:prstClr val="white"/>
                </a:solidFill>
                <a:ea typeface="Brush Script MT" panose="03060802040406070304" pitchFamily="66" charset="-122"/>
                <a:cs typeface="Brush Script MT" panose="03060802040406070304" pitchFamily="66" charset="-122"/>
              </a:rPr>
              <a:t>Director Physical Department</a:t>
            </a:r>
            <a:endPar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endParaRPr>
          </a:p>
        </p:txBody>
      </p:sp>
      <p:sp>
        <p:nvSpPr>
          <p:cNvPr id="43" name="Rectángulo 42">
            <a:extLst>
              <a:ext uri="{FF2B5EF4-FFF2-40B4-BE49-F238E27FC236}">
                <a16:creationId xmlns:a16="http://schemas.microsoft.com/office/drawing/2014/main" id="{E5357EA1-4916-7A4F-A2EA-C716C88E54BF}"/>
              </a:ext>
            </a:extLst>
          </p:cNvPr>
          <p:cNvSpPr/>
          <p:nvPr/>
        </p:nvSpPr>
        <p:spPr>
          <a:xfrm>
            <a:off x="4009426" y="4758679"/>
            <a:ext cx="2908810" cy="646331"/>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Vivian Gatica </a:t>
            </a:r>
            <a:r>
              <a:rPr kumimoji="0" lang="es-ES_tradnl" b="0" i="0" u="none" strike="noStrike" kern="1200" cap="none" spc="0" normalizeH="0" baseline="0" noProof="0" dirty="0" err="1">
                <a:ln>
                  <a:noFill/>
                </a:ln>
                <a:solidFill>
                  <a:prstClr val="white"/>
                </a:solidFill>
                <a:effectLst/>
                <a:uLnTx/>
                <a:uFillTx/>
                <a:ea typeface="Brush Script MT" panose="03060802040406070304" pitchFamily="66" charset="-122"/>
                <a:cs typeface="Brush Script MT" panose="03060802040406070304" pitchFamily="66" charset="-122"/>
              </a:rPr>
              <a:t>Beckers</a:t>
            </a:r>
            <a:endPar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s-C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rPr>
              <a:t>Internationalization Assistant</a:t>
            </a:r>
            <a:endParaRPr kumimoji="0" lang="es-ES_tradnl" b="0" i="0" u="none" strike="noStrike" kern="1200" cap="none" spc="0" normalizeH="0" baseline="0" noProof="0" dirty="0">
              <a:ln>
                <a:noFill/>
              </a:ln>
              <a:solidFill>
                <a:prstClr val="white"/>
              </a:solidFill>
              <a:effectLst/>
              <a:uLnTx/>
              <a:uFillTx/>
              <a:ea typeface="Brush Script MT" panose="03060802040406070304" pitchFamily="66" charset="-122"/>
              <a:cs typeface="Brush Script MT" panose="03060802040406070304" pitchFamily="66" charset="-122"/>
            </a:endParaRPr>
          </a:p>
        </p:txBody>
      </p:sp>
    </p:spTree>
    <p:extLst>
      <p:ext uri="{BB962C8B-B14F-4D97-AF65-F5344CB8AC3E}">
        <p14:creationId xmlns:p14="http://schemas.microsoft.com/office/powerpoint/2010/main" val="84131244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6767001" y="2103643"/>
            <a:ext cx="4645250" cy="1964775"/>
          </a:xfrm>
        </p:spPr>
        <p:txBody>
          <a:bodyPr vert="horz" lIns="91440" tIns="45720" rIns="91440" bIns="45720" rtlCol="0" anchor="b">
            <a:noAutofit/>
          </a:bodyPr>
          <a:lstStyle/>
          <a:p>
            <a:r>
              <a:rPr lang="en" dirty="0"/>
              <a:t>Laboratory of design and manufacture of equipment for teaching physics</a:t>
            </a:r>
            <a:endParaRPr lang="es-ES_tradnl" dirty="0"/>
          </a:p>
        </p:txBody>
      </p:sp>
      <p:sp>
        <p:nvSpPr>
          <p:cNvPr id="15" name="Freeform: Shape 14">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0" name="Imagen 9">
            <a:extLst>
              <a:ext uri="{FF2B5EF4-FFF2-40B4-BE49-F238E27FC236}">
                <a16:creationId xmlns:a16="http://schemas.microsoft.com/office/drawing/2014/main" id="{AD197632-B02F-F341-95EB-A628CD7F0A55}"/>
              </a:ext>
            </a:extLst>
          </p:cNvPr>
          <p:cNvPicPr>
            <a:picLocks noChangeAspect="1"/>
          </p:cNvPicPr>
          <p:nvPr/>
        </p:nvPicPr>
        <p:blipFill rotWithShape="1">
          <a:blip r:embed="rId3"/>
          <a:srcRect t="12626" r="2" b="2"/>
          <a:stretch/>
        </p:blipFill>
        <p:spPr>
          <a:xfrm>
            <a:off x="20" y="10"/>
            <a:ext cx="6024134" cy="685799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p:spPr>
      </p:pic>
      <p:sp>
        <p:nvSpPr>
          <p:cNvPr id="11" name="Rectángulo 10">
            <a:extLst>
              <a:ext uri="{FF2B5EF4-FFF2-40B4-BE49-F238E27FC236}">
                <a16:creationId xmlns:a16="http://schemas.microsoft.com/office/drawing/2014/main" id="{EDDE4B26-08E0-094E-937B-DEE2864D30F7}"/>
              </a:ext>
            </a:extLst>
          </p:cNvPr>
          <p:cNvSpPr/>
          <p:nvPr/>
        </p:nvSpPr>
        <p:spPr>
          <a:xfrm>
            <a:off x="5420119" y="4387733"/>
            <a:ext cx="6771861" cy="1938992"/>
          </a:xfrm>
          <a:prstGeom prst="rect">
            <a:avLst/>
          </a:prstGeom>
        </p:spPr>
        <p:txBody>
          <a:bodyPr wrap="square">
            <a:spAutoFit/>
          </a:bodyPr>
          <a:lstStyle/>
          <a:p>
            <a:pPr algn="ctr"/>
            <a:r>
              <a:rPr lang="en" sz="2400" b="1" i="1" dirty="0">
                <a:latin typeface="Baskerville" panose="02020502070401020303" pitchFamily="18" charset="0"/>
                <a:ea typeface="Baskerville" panose="02020502070401020303" pitchFamily="18" charset="0"/>
              </a:rPr>
              <a:t>USM a university with extensive experience in contemporary education methodologies.</a:t>
            </a:r>
          </a:p>
          <a:p>
            <a:pPr algn="ctr"/>
            <a:r>
              <a:rPr lang="en" sz="2400" dirty="0">
                <a:latin typeface="Baskerville" panose="02020502070401020303" pitchFamily="18" charset="0"/>
                <a:ea typeface="Baskerville" panose="02020502070401020303" pitchFamily="18" charset="0"/>
              </a:rPr>
              <a:t>To date, more than 30 experimental prototypes have been manufactured to promote the learning of physics.</a:t>
            </a:r>
          </a:p>
        </p:txBody>
      </p:sp>
    </p:spTree>
    <p:extLst>
      <p:ext uri="{BB962C8B-B14F-4D97-AF65-F5344CB8AC3E}">
        <p14:creationId xmlns:p14="http://schemas.microsoft.com/office/powerpoint/2010/main" val="2096578456"/>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7B6BA8C-00C5-9247-9A73-5DA581B283C8}"/>
              </a:ext>
            </a:extLst>
          </p:cNvPr>
          <p:cNvSpPr>
            <a:spLocks noGrp="1"/>
          </p:cNvSpPr>
          <p:nvPr>
            <p:ph idx="1"/>
          </p:nvPr>
        </p:nvSpPr>
        <p:spPr>
          <a:xfrm>
            <a:off x="273957" y="681632"/>
            <a:ext cx="11644086" cy="5494735"/>
          </a:xfrm>
        </p:spPr>
        <p:txBody>
          <a:bodyPr>
            <a:normAutofit/>
          </a:bodyPr>
          <a:lstStyle/>
          <a:p>
            <a:pPr algn="ctr"/>
            <a:r>
              <a:rPr lang="en" dirty="0"/>
              <a:t> This project intends to improve the quality of higher education, in the fields of mathematics, sciences and technology, by deploying a global network of remote experiments establishing the first global scientific remote experiment: the World Pendulum Alliance (WPA), a network enabling teachers and students to collect experimental data in real time at a planetary scale and measuring one (or more) of earth’s physical characteristics on their own: the variation of gravity with latitude.</a:t>
            </a:r>
          </a:p>
          <a:p>
            <a:pPr algn="ctr"/>
            <a:r>
              <a:rPr lang="en" dirty="0"/>
              <a:t>This experiment is a clear demonstration of Remote Controlled Laboratories (RCL) paradigm by allowing the access to experiments which are impossible to perform in a local given laboratory. The effort in RCLs should focus in first instance on the deployment of such class of specialized apparatus for unusual experiments, generally not conducted in high schools neither on the university’s first’s years due to its specificity. </a:t>
            </a:r>
            <a:endParaRPr lang="es-CL" dirty="0"/>
          </a:p>
        </p:txBody>
      </p:sp>
    </p:spTree>
    <p:extLst>
      <p:ext uri="{BB962C8B-B14F-4D97-AF65-F5344CB8AC3E}">
        <p14:creationId xmlns:p14="http://schemas.microsoft.com/office/powerpoint/2010/main" val="2001176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17">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7" descr="File:Photogateholder.jpg">
            <a:extLst>
              <a:ext uri="{FF2B5EF4-FFF2-40B4-BE49-F238E27FC236}">
                <a16:creationId xmlns:a16="http://schemas.microsoft.com/office/drawing/2014/main" id="{8F969E95-9DF3-3342-A450-572E3DAC51F0}"/>
              </a:ext>
            </a:extLst>
          </p:cNvPr>
          <p:cNvPicPr/>
          <p:nvPr/>
        </p:nvPicPr>
        <p:blipFill rotWithShape="1">
          <a:blip r:embed="rId3">
            <a:alphaModFix/>
            <a:extLst>
              <a:ext uri="{28A0092B-C50C-407E-A947-70E740481C1C}">
                <a14:useLocalDpi xmlns:a14="http://schemas.microsoft.com/office/drawing/2010/main" val="0"/>
              </a:ext>
            </a:extLst>
          </a:blip>
          <a:srcRect l="2571" r="25772" b="-1"/>
          <a:stretch/>
        </p:blipFill>
        <p:spPr bwMode="auto">
          <a:xfrm>
            <a:off x="20" y="907231"/>
            <a:ext cx="4838021" cy="5063738"/>
          </a:xfrm>
          <a:custGeom>
            <a:avLst/>
            <a:gdLst>
              <a:gd name="connsiteX0" fmla="*/ 2306172 w 4838041"/>
              <a:gd name="connsiteY0" fmla="*/ 0 h 5063738"/>
              <a:gd name="connsiteX1" fmla="*/ 4838041 w 4838041"/>
              <a:gd name="connsiteY1" fmla="*/ 2531869 h 5063738"/>
              <a:gd name="connsiteX2" fmla="*/ 2306172 w 4838041"/>
              <a:gd name="connsiteY2" fmla="*/ 5063738 h 5063738"/>
              <a:gd name="connsiteX3" fmla="*/ 79886 w 4838041"/>
              <a:gd name="connsiteY3" fmla="*/ 3738709 h 5063738"/>
              <a:gd name="connsiteX4" fmla="*/ 0 w 4838041"/>
              <a:gd name="connsiteY4" fmla="*/ 3572876 h 5063738"/>
              <a:gd name="connsiteX5" fmla="*/ 0 w 4838041"/>
              <a:gd name="connsiteY5" fmla="*/ 1490863 h 5063738"/>
              <a:gd name="connsiteX6" fmla="*/ 79886 w 4838041"/>
              <a:gd name="connsiteY6" fmla="*/ 1325030 h 5063738"/>
              <a:gd name="connsiteX7" fmla="*/ 2306172 w 4838041"/>
              <a:gd name="connsiteY7" fmla="*/ 0 h 506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noFill/>
          <a:effectLst>
            <a:softEdge rad="0"/>
          </a:effectLst>
        </p:spPr>
      </p:pic>
      <p:sp>
        <p:nvSpPr>
          <p:cNvPr id="3" name="Marcador de contenido 2">
            <a:extLst>
              <a:ext uri="{FF2B5EF4-FFF2-40B4-BE49-F238E27FC236}">
                <a16:creationId xmlns:a16="http://schemas.microsoft.com/office/drawing/2014/main" id="{E7B6BA8C-00C5-9247-9A73-5DA581B283C8}"/>
              </a:ext>
            </a:extLst>
          </p:cNvPr>
          <p:cNvSpPr>
            <a:spLocks noGrp="1"/>
          </p:cNvSpPr>
          <p:nvPr>
            <p:ph idx="1"/>
          </p:nvPr>
        </p:nvSpPr>
        <p:spPr>
          <a:xfrm>
            <a:off x="6090574" y="2421682"/>
            <a:ext cx="4977578" cy="3639289"/>
          </a:xfrm>
        </p:spPr>
        <p:txBody>
          <a:bodyPr anchor="ctr">
            <a:normAutofit/>
          </a:bodyPr>
          <a:lstStyle/>
          <a:p>
            <a:pPr marL="0" indent="0">
              <a:buNone/>
            </a:pPr>
            <a:r>
              <a:rPr lang="en" sz="2000">
                <a:solidFill>
                  <a:srgbClr val="000000"/>
                </a:solidFill>
              </a:rPr>
              <a:t> </a:t>
            </a:r>
            <a:r>
              <a:rPr lang="pt-PT" sz="2000" b="1" i="1">
                <a:solidFill>
                  <a:srgbClr val="000000"/>
                </a:solidFill>
              </a:rPr>
              <a:t>The World Pendulum</a:t>
            </a:r>
            <a:endParaRPr lang="en" sz="2000">
              <a:solidFill>
                <a:srgbClr val="000000"/>
              </a:solidFill>
            </a:endParaRPr>
          </a:p>
          <a:p>
            <a:pPr marL="0" indent="0">
              <a:buNone/>
            </a:pPr>
            <a:r>
              <a:rPr lang="en" sz="2000">
                <a:solidFill>
                  <a:srgbClr val="000000"/>
                </a:solidFill>
              </a:rPr>
              <a:t>The design and construction of this complementary constellation of more than one hundred pendulums is based on previous experiments already in production on e-lab [5]. Major differences consist only on wall-assembly fixtures for the secondary pendulums associated to a given university and normally disposed on secondary schools or science centers</a:t>
            </a:r>
            <a:endParaRPr lang="es-CL" sz="2000" dirty="0">
              <a:solidFill>
                <a:srgbClr val="000000"/>
              </a:solidFill>
            </a:endParaRPr>
          </a:p>
        </p:txBody>
      </p:sp>
    </p:spTree>
    <p:extLst>
      <p:ext uri="{BB962C8B-B14F-4D97-AF65-F5344CB8AC3E}">
        <p14:creationId xmlns:p14="http://schemas.microsoft.com/office/powerpoint/2010/main" val="30541911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E7B6BA8C-00C5-9247-9A73-5DA581B283C8}"/>
              </a:ext>
            </a:extLst>
          </p:cNvPr>
          <p:cNvSpPr>
            <a:spLocks noGrp="1"/>
          </p:cNvSpPr>
          <p:nvPr>
            <p:ph idx="1"/>
          </p:nvPr>
        </p:nvSpPr>
        <p:spPr>
          <a:xfrm>
            <a:off x="273957" y="681632"/>
            <a:ext cx="11644086" cy="5494735"/>
          </a:xfrm>
        </p:spPr>
        <p:txBody>
          <a:bodyPr>
            <a:normAutofit/>
          </a:bodyPr>
          <a:lstStyle/>
          <a:p>
            <a:pPr marL="0" indent="0" algn="ctr">
              <a:buNone/>
            </a:pPr>
            <a:r>
              <a:rPr lang="pt-PT" b="1" cap="small" dirty="0" err="1"/>
              <a:t>Educational</a:t>
            </a:r>
            <a:r>
              <a:rPr lang="pt-PT" b="1" cap="small" dirty="0"/>
              <a:t> </a:t>
            </a:r>
            <a:r>
              <a:rPr lang="pt-PT" b="1" cap="small" dirty="0" err="1"/>
              <a:t>oportunities</a:t>
            </a:r>
            <a:endParaRPr lang="es-CL" b="1" cap="small" dirty="0"/>
          </a:p>
          <a:p>
            <a:pPr marL="0" indent="0" algn="ctr">
              <a:buNone/>
            </a:pPr>
            <a:r>
              <a:rPr lang="en-US" b="1" i="1" dirty="0"/>
              <a:t>The pendulum as a gateway for advanced physics</a:t>
            </a:r>
            <a:endParaRPr lang="es-CL" b="1" i="1" dirty="0"/>
          </a:p>
          <a:p>
            <a:pPr marL="0" indent="0" algn="ctr">
              <a:buNone/>
            </a:pPr>
            <a:r>
              <a:rPr lang="en" dirty="0"/>
              <a:t>Most students and teachers miss the complexity offered by the pendulum by using overly simple setups that do not allow for precise enough measurements that showcase the richness of the pendulum system. By using pendulums designed to allow for precise enough measurements, such as the model implemented in e-lab, users would be exposed to several advanced concepts that could serve as gateway for more advanced topics in physics and science in general. Furthermore, by being exposed to a real experimental setup in which precise measurements are being done, students are confronted with important concepts such as uncertainty, precision and experimental error.</a:t>
            </a:r>
            <a:endParaRPr lang="es-CL" dirty="0"/>
          </a:p>
        </p:txBody>
      </p:sp>
    </p:spTree>
    <p:extLst>
      <p:ext uri="{BB962C8B-B14F-4D97-AF65-F5344CB8AC3E}">
        <p14:creationId xmlns:p14="http://schemas.microsoft.com/office/powerpoint/2010/main" val="47273935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16</TotalTime>
  <Words>894</Words>
  <Application>Microsoft Macintosh PowerPoint</Application>
  <PresentationFormat>Panorámica</PresentationFormat>
  <Paragraphs>49</Paragraphs>
  <Slides>12</Slides>
  <Notes>4</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12</vt:i4>
      </vt:variant>
    </vt:vector>
  </HeadingPairs>
  <TitlesOfParts>
    <vt:vector size="18" baseType="lpstr">
      <vt:lpstr>Arial</vt:lpstr>
      <vt:lpstr>Baskerville</vt:lpstr>
      <vt:lpstr>Calibri</vt:lpstr>
      <vt:lpstr>Calibri Light</vt:lpstr>
      <vt:lpstr>Wingdings</vt:lpstr>
      <vt:lpstr>Tema de Office</vt:lpstr>
      <vt:lpstr>World Pendulum Alliance</vt:lpstr>
      <vt:lpstr>World Pendulum Alliance</vt:lpstr>
      <vt:lpstr>Presentación de PowerPoint</vt:lpstr>
      <vt:lpstr>Universidad Técnica Federico Santa María</vt:lpstr>
      <vt:lpstr>Team expertise USM</vt:lpstr>
      <vt:lpstr>Laboratory of design and manufacture of equipment for teaching physics</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World Pendulum Alliance</dc:title>
  <dc:creator>Alfredo Navarro</dc:creator>
  <cp:lastModifiedBy>Alfredo Navarro</cp:lastModifiedBy>
  <cp:revision>1</cp:revision>
  <dcterms:created xsi:type="dcterms:W3CDTF">2019-05-02T01:27:24Z</dcterms:created>
  <dcterms:modified xsi:type="dcterms:W3CDTF">2019-05-02T01:43:26Z</dcterms:modified>
</cp:coreProperties>
</file>